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6858000" cy="9906000" type="A4"/>
  <p:notesSz cx="6858000" cy="9144000"/>
  <p:embeddedFontLst>
    <p:embeddedFont>
      <p:font typeface="윤고딕 Bold" panose="020B0803000000000000" pitchFamily="34" charset="-127"/>
      <p:regular r:id="rId5"/>
    </p:embeddedFont>
    <p:embeddedFont>
      <p:font typeface="윤고딕 Semi-Bold" panose="020B0603000000000000" pitchFamily="34" charset="-127"/>
      <p:regular r:id="rId6"/>
    </p:embeddedFont>
  </p:embeddedFontLst>
  <p:defaultTextStyle>
    <a:defPPr>
      <a:defRPr lang="en-US"/>
    </a:defPPr>
    <a:lvl1pPr marL="0" algn="l" defTabSz="839876" rtl="0" eaLnBrk="1" latinLnBrk="0" hangingPunct="1">
      <a:defRPr sz="1653" kern="1200">
        <a:solidFill>
          <a:schemeClr val="tx1"/>
        </a:solidFill>
        <a:latin typeface="+mn-lt"/>
        <a:ea typeface="+mn-ea"/>
        <a:cs typeface="+mn-cs"/>
      </a:defRPr>
    </a:lvl1pPr>
    <a:lvl2pPr marL="419938" algn="l" defTabSz="839876" rtl="0" eaLnBrk="1" latinLnBrk="0" hangingPunct="1">
      <a:defRPr sz="1653" kern="1200">
        <a:solidFill>
          <a:schemeClr val="tx1"/>
        </a:solidFill>
        <a:latin typeface="+mn-lt"/>
        <a:ea typeface="+mn-ea"/>
        <a:cs typeface="+mn-cs"/>
      </a:defRPr>
    </a:lvl2pPr>
    <a:lvl3pPr marL="839876" algn="l" defTabSz="839876" rtl="0" eaLnBrk="1" latinLnBrk="0" hangingPunct="1">
      <a:defRPr sz="1653" kern="1200">
        <a:solidFill>
          <a:schemeClr val="tx1"/>
        </a:solidFill>
        <a:latin typeface="+mn-lt"/>
        <a:ea typeface="+mn-ea"/>
        <a:cs typeface="+mn-cs"/>
      </a:defRPr>
    </a:lvl3pPr>
    <a:lvl4pPr marL="1259815" algn="l" defTabSz="839876" rtl="0" eaLnBrk="1" latinLnBrk="0" hangingPunct="1">
      <a:defRPr sz="1653" kern="1200">
        <a:solidFill>
          <a:schemeClr val="tx1"/>
        </a:solidFill>
        <a:latin typeface="+mn-lt"/>
        <a:ea typeface="+mn-ea"/>
        <a:cs typeface="+mn-cs"/>
      </a:defRPr>
    </a:lvl4pPr>
    <a:lvl5pPr marL="1679753" algn="l" defTabSz="839876" rtl="0" eaLnBrk="1" latinLnBrk="0" hangingPunct="1">
      <a:defRPr sz="1653" kern="1200">
        <a:solidFill>
          <a:schemeClr val="tx1"/>
        </a:solidFill>
        <a:latin typeface="+mn-lt"/>
        <a:ea typeface="+mn-ea"/>
        <a:cs typeface="+mn-cs"/>
      </a:defRPr>
    </a:lvl5pPr>
    <a:lvl6pPr marL="2099691" algn="l" defTabSz="839876" rtl="0" eaLnBrk="1" latinLnBrk="0" hangingPunct="1">
      <a:defRPr sz="1653" kern="1200">
        <a:solidFill>
          <a:schemeClr val="tx1"/>
        </a:solidFill>
        <a:latin typeface="+mn-lt"/>
        <a:ea typeface="+mn-ea"/>
        <a:cs typeface="+mn-cs"/>
      </a:defRPr>
    </a:lvl6pPr>
    <a:lvl7pPr marL="2519629" algn="l" defTabSz="839876" rtl="0" eaLnBrk="1" latinLnBrk="0" hangingPunct="1">
      <a:defRPr sz="1653" kern="1200">
        <a:solidFill>
          <a:schemeClr val="tx1"/>
        </a:solidFill>
        <a:latin typeface="+mn-lt"/>
        <a:ea typeface="+mn-ea"/>
        <a:cs typeface="+mn-cs"/>
      </a:defRPr>
    </a:lvl7pPr>
    <a:lvl8pPr marL="2939567" algn="l" defTabSz="839876" rtl="0" eaLnBrk="1" latinLnBrk="0" hangingPunct="1">
      <a:defRPr sz="1653" kern="1200">
        <a:solidFill>
          <a:schemeClr val="tx1"/>
        </a:solidFill>
        <a:latin typeface="+mn-lt"/>
        <a:ea typeface="+mn-ea"/>
        <a:cs typeface="+mn-cs"/>
      </a:defRPr>
    </a:lvl8pPr>
    <a:lvl9pPr marL="3359506" algn="l" defTabSz="839876" rtl="0" eaLnBrk="1" latinLnBrk="0" hangingPunct="1">
      <a:defRPr sz="16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26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35" autoAdjust="0"/>
  </p:normalViewPr>
  <p:slideViewPr>
    <p:cSldViewPr>
      <p:cViewPr varScale="1">
        <p:scale>
          <a:sx n="111" d="100"/>
          <a:sy n="111" d="100"/>
        </p:scale>
        <p:origin x="3816" y="208"/>
      </p:cViewPr>
      <p:guideLst>
        <p:guide orient="horz" pos="2001"/>
        <p:guide pos="26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407" y="1973553"/>
            <a:ext cx="7053943" cy="13617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4814" y="3600043"/>
            <a:ext cx="5809129" cy="16235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9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4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9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4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9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16598" y="254416"/>
            <a:ext cx="1867220" cy="54206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938" y="254416"/>
            <a:ext cx="5463348" cy="54206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544" y="4082402"/>
            <a:ext cx="7053943" cy="1261780"/>
          </a:xfrm>
        </p:spPr>
        <p:txBody>
          <a:bodyPr anchor="t"/>
          <a:lstStyle>
            <a:lvl1pPr algn="l">
              <a:defRPr sz="363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544" y="2692680"/>
            <a:ext cx="7053943" cy="1389722"/>
          </a:xfrm>
        </p:spPr>
        <p:txBody>
          <a:bodyPr anchor="b"/>
          <a:lstStyle>
            <a:lvl1pPr marL="0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2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938" y="1482371"/>
            <a:ext cx="3665284" cy="4192697"/>
          </a:xfrm>
        </p:spPr>
        <p:txBody>
          <a:bodyPr/>
          <a:lstStyle>
            <a:lvl1pPr>
              <a:defRPr sz="2541"/>
            </a:lvl1pPr>
            <a:lvl2pPr>
              <a:defRPr sz="2178"/>
            </a:lvl2pPr>
            <a:lvl3pPr>
              <a:defRPr sz="1815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8534" y="1482371"/>
            <a:ext cx="3665284" cy="4192697"/>
          </a:xfrm>
        </p:spPr>
        <p:txBody>
          <a:bodyPr/>
          <a:lstStyle>
            <a:lvl1pPr>
              <a:defRPr sz="2541"/>
            </a:lvl1pPr>
            <a:lvl2pPr>
              <a:defRPr sz="2178"/>
            </a:lvl2pPr>
            <a:lvl3pPr>
              <a:defRPr sz="1815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938" y="1422076"/>
            <a:ext cx="3666725" cy="59265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938" y="2014730"/>
            <a:ext cx="3666725" cy="3660338"/>
          </a:xfrm>
        </p:spPr>
        <p:txBody>
          <a:bodyPr/>
          <a:lstStyle>
            <a:lvl1pPr>
              <a:defRPr sz="2178"/>
            </a:lvl1pPr>
            <a:lvl2pPr>
              <a:defRPr sz="1815"/>
            </a:lvl2pPr>
            <a:lvl3pPr>
              <a:defRPr sz="1634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15653" y="1422076"/>
            <a:ext cx="3668166" cy="59265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15653" y="2014730"/>
            <a:ext cx="3668166" cy="3660338"/>
          </a:xfrm>
        </p:spPr>
        <p:txBody>
          <a:bodyPr/>
          <a:lstStyle>
            <a:lvl1pPr>
              <a:defRPr sz="2178"/>
            </a:lvl1pPr>
            <a:lvl2pPr>
              <a:defRPr sz="1815"/>
            </a:lvl2pPr>
            <a:lvl3pPr>
              <a:defRPr sz="1634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938" y="252944"/>
            <a:ext cx="2730234" cy="1076483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583" y="252944"/>
            <a:ext cx="4639235" cy="5422124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938" y="1329428"/>
            <a:ext cx="2730234" cy="4345640"/>
          </a:xfrm>
        </p:spPr>
        <p:txBody>
          <a:bodyPr/>
          <a:lstStyle>
            <a:lvl1pPr marL="0" indent="0">
              <a:buNone/>
              <a:defRPr sz="1271"/>
            </a:lvl1pPr>
            <a:lvl2pPr marL="414955" indent="0">
              <a:buNone/>
              <a:defRPr sz="1089"/>
            </a:lvl2pPr>
            <a:lvl3pPr marL="829909" indent="0">
              <a:buNone/>
              <a:defRPr sz="908"/>
            </a:lvl3pPr>
            <a:lvl4pPr marL="1244864" indent="0">
              <a:buNone/>
              <a:defRPr sz="817"/>
            </a:lvl4pPr>
            <a:lvl5pPr marL="1659819" indent="0">
              <a:buNone/>
              <a:defRPr sz="817"/>
            </a:lvl5pPr>
            <a:lvl6pPr marL="2074774" indent="0">
              <a:buNone/>
              <a:defRPr sz="817"/>
            </a:lvl6pPr>
            <a:lvl7pPr marL="2489728" indent="0">
              <a:buNone/>
              <a:defRPr sz="817"/>
            </a:lvl7pPr>
            <a:lvl8pPr marL="2904683" indent="0">
              <a:buNone/>
              <a:defRPr sz="817"/>
            </a:lvl8pPr>
            <a:lvl9pPr marL="3319638" indent="0">
              <a:buNone/>
              <a:defRPr sz="8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614" y="4447111"/>
            <a:ext cx="4979254" cy="525007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26614" y="567654"/>
            <a:ext cx="4979254" cy="3811810"/>
          </a:xfrm>
        </p:spPr>
        <p:txBody>
          <a:bodyPr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6614" y="4972118"/>
            <a:ext cx="4979254" cy="745597"/>
          </a:xfrm>
        </p:spPr>
        <p:txBody>
          <a:bodyPr/>
          <a:lstStyle>
            <a:lvl1pPr marL="0" indent="0">
              <a:buNone/>
              <a:defRPr sz="1271"/>
            </a:lvl1pPr>
            <a:lvl2pPr marL="414955" indent="0">
              <a:buNone/>
              <a:defRPr sz="1089"/>
            </a:lvl2pPr>
            <a:lvl3pPr marL="829909" indent="0">
              <a:buNone/>
              <a:defRPr sz="908"/>
            </a:lvl3pPr>
            <a:lvl4pPr marL="1244864" indent="0">
              <a:buNone/>
              <a:defRPr sz="817"/>
            </a:lvl4pPr>
            <a:lvl5pPr marL="1659819" indent="0">
              <a:buNone/>
              <a:defRPr sz="817"/>
            </a:lvl5pPr>
            <a:lvl6pPr marL="2074774" indent="0">
              <a:buNone/>
              <a:defRPr sz="817"/>
            </a:lvl6pPr>
            <a:lvl7pPr marL="2489728" indent="0">
              <a:buNone/>
              <a:defRPr sz="817"/>
            </a:lvl7pPr>
            <a:lvl8pPr marL="2904683" indent="0">
              <a:buNone/>
              <a:defRPr sz="817"/>
            </a:lvl8pPr>
            <a:lvl9pPr marL="3319638" indent="0">
              <a:buNone/>
              <a:defRPr sz="8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938" y="254415"/>
            <a:ext cx="7468881" cy="1058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938" y="1482371"/>
            <a:ext cx="7468881" cy="4192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4938" y="5888306"/>
            <a:ext cx="1936376" cy="338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5409" y="5888306"/>
            <a:ext cx="2627939" cy="338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7442" y="5888306"/>
            <a:ext cx="1936376" cy="338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29909" rtl="0" eaLnBrk="1" latinLnBrk="0" hangingPunct="1"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216" indent="-311216" algn="l" defTabSz="829909" rtl="0" eaLnBrk="1" latinLnBrk="0" hangingPunct="1">
        <a:spcBef>
          <a:spcPct val="20000"/>
        </a:spcBef>
        <a:buFont typeface="Arial" pitchFamily="34" charset="0"/>
        <a:buChar char="•"/>
        <a:defRPr sz="2904" kern="1200">
          <a:solidFill>
            <a:schemeClr val="tx1"/>
          </a:solidFill>
          <a:latin typeface="+mn-lt"/>
          <a:ea typeface="+mn-ea"/>
          <a:cs typeface="+mn-cs"/>
        </a:defRPr>
      </a:lvl1pPr>
      <a:lvl2pPr marL="674301" indent="-259347" algn="l" defTabSz="829909" rtl="0" eaLnBrk="1" latinLnBrk="0" hangingPunct="1">
        <a:spcBef>
          <a:spcPct val="20000"/>
        </a:spcBef>
        <a:buFont typeface="Arial" pitchFamily="34" charset="0"/>
        <a:buChar char="–"/>
        <a:defRPr sz="2541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spcBef>
          <a:spcPct val="20000"/>
        </a:spcBef>
        <a:buFont typeface="Arial" pitchFamily="34" charset="0"/>
        <a:buChar char="–"/>
        <a:defRPr sz="1815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spcBef>
          <a:spcPct val="20000"/>
        </a:spcBef>
        <a:buFont typeface="Arial" pitchFamily="34" charset="0"/>
        <a:buChar char="»"/>
        <a:defRPr sz="1815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spcBef>
          <a:spcPct val="20000"/>
        </a:spcBef>
        <a:buFont typeface="Arial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033" y="432397"/>
            <a:ext cx="6199213" cy="9039965"/>
            <a:chOff x="0" y="0"/>
            <a:chExt cx="2447938" cy="35696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7938" cy="3569691"/>
            </a:xfrm>
            <a:custGeom>
              <a:avLst/>
              <a:gdLst/>
              <a:ahLst/>
              <a:cxnLst/>
              <a:rect l="l" t="t" r="r" b="b"/>
              <a:pathLst>
                <a:path w="2447938" h="3569691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906"/>
                </a:lnSpc>
              </a:pPr>
              <a:endParaRPr sz="1500"/>
            </a:p>
          </p:txBody>
        </p:sp>
      </p:grpSp>
      <p:sp>
        <p:nvSpPr>
          <p:cNvPr id="5" name="AutoShape 5"/>
          <p:cNvSpPr/>
          <p:nvPr/>
        </p:nvSpPr>
        <p:spPr>
          <a:xfrm>
            <a:off x="994118" y="4010251"/>
            <a:ext cx="4872837" cy="0"/>
          </a:xfrm>
          <a:prstGeom prst="line">
            <a:avLst/>
          </a:prstGeom>
          <a:ln w="9525" cap="flat">
            <a:solidFill>
              <a:srgbClr val="5E6C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500"/>
          </a:p>
        </p:txBody>
      </p:sp>
      <p:grpSp>
        <p:nvGrpSpPr>
          <p:cNvPr id="6" name="Group 6"/>
          <p:cNvGrpSpPr/>
          <p:nvPr/>
        </p:nvGrpSpPr>
        <p:grpSpPr>
          <a:xfrm>
            <a:off x="994404" y="1011177"/>
            <a:ext cx="4873070" cy="1343798"/>
            <a:chOff x="0" y="0"/>
            <a:chExt cx="7159202" cy="19742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39970" cy="204064"/>
              </a:xfrm>
              <a:custGeom>
                <a:avLst/>
                <a:gdLst/>
                <a:ahLst/>
                <a:cxnLst/>
                <a:rect l="l" t="t" r="r" b="b"/>
                <a:pathLst>
                  <a:path w="739970" h="204064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sz="150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lIns="46104" tIns="46104" rIns="46104" bIns="46104" rtlCol="0" anchor="ctr"/>
              <a:lstStyle/>
              <a:p>
                <a:pPr algn="ctr">
                  <a:lnSpc>
                    <a:spcPts val="1779"/>
                  </a:lnSpc>
                  <a:spcBef>
                    <a:spcPct val="0"/>
                  </a:spcBef>
                </a:pPr>
                <a:endParaRPr sz="1500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42" y="593623"/>
              <a:ext cx="7158860" cy="711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6"/>
                </a:lnSpc>
                <a:spcBef>
                  <a:spcPct val="0"/>
                </a:spcBef>
              </a:pPr>
              <a:r>
                <a:rPr lang="en-US" sz="2904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6520" y="2815000"/>
            <a:ext cx="5488838" cy="673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“Band 맞춤형 EQ &amp; Analyzer” </a:t>
            </a:r>
          </a:p>
          <a:p>
            <a:pPr algn="ctr">
              <a:lnSpc>
                <a:spcPts val="1779"/>
              </a:lnSpc>
            </a:pP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원하시는 성능으로 (Sub)Optimal하게 튜닝 가능! </a:t>
            </a:r>
          </a:p>
          <a:p>
            <a:pPr algn="ctr">
              <a:lnSpc>
                <a:spcPts val="1779"/>
              </a:lnSpc>
              <a:spcBef>
                <a:spcPct val="0"/>
              </a:spcBef>
            </a:pP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Signal을 </a:t>
            </a:r>
            <a:r>
              <a:rPr lang="en-US" sz="127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</a:t>
            </a: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분석 및</a:t>
            </a:r>
            <a:r>
              <a:rPr lang="en-US" sz="127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필터링 </a:t>
            </a: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해드립니다.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39650" y="5063319"/>
            <a:ext cx="1156530" cy="1156530"/>
          </a:xfrm>
          <a:custGeom>
            <a:avLst/>
            <a:gdLst/>
            <a:ahLst/>
            <a:cxnLst/>
            <a:rect l="l" t="t" r="r" b="b"/>
            <a:pathLst>
              <a:path w="1274325" h="1274325">
                <a:moveTo>
                  <a:pt x="0" y="0"/>
                </a:moveTo>
                <a:lnTo>
                  <a:pt x="1274325" y="0"/>
                </a:lnTo>
                <a:lnTo>
                  <a:pt x="1274325" y="1274325"/>
                </a:lnTo>
                <a:lnTo>
                  <a:pt x="0" y="127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1500"/>
          </a:p>
        </p:txBody>
      </p:sp>
      <p:sp>
        <p:nvSpPr>
          <p:cNvPr id="13" name="Freeform 13"/>
          <p:cNvSpPr/>
          <p:nvPr/>
        </p:nvSpPr>
        <p:spPr>
          <a:xfrm>
            <a:off x="1125068" y="6414243"/>
            <a:ext cx="1171111" cy="1171111"/>
          </a:xfrm>
          <a:custGeom>
            <a:avLst/>
            <a:gdLst/>
            <a:ahLst/>
            <a:cxnLst/>
            <a:rect l="l" t="t" r="r" b="b"/>
            <a:pathLst>
              <a:path w="1290391" h="1290391">
                <a:moveTo>
                  <a:pt x="0" y="0"/>
                </a:moveTo>
                <a:lnTo>
                  <a:pt x="1290392" y="0"/>
                </a:lnTo>
                <a:lnTo>
                  <a:pt x="1290392" y="1290392"/>
                </a:lnTo>
                <a:lnTo>
                  <a:pt x="0" y="1290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Freeform 14"/>
          <p:cNvSpPr/>
          <p:nvPr/>
        </p:nvSpPr>
        <p:spPr>
          <a:xfrm>
            <a:off x="1142277" y="7890725"/>
            <a:ext cx="1153903" cy="1149413"/>
          </a:xfrm>
          <a:custGeom>
            <a:avLst/>
            <a:gdLst/>
            <a:ahLst/>
            <a:cxnLst/>
            <a:rect l="l" t="t" r="r" b="b"/>
            <a:pathLst>
              <a:path w="1271430" h="1266483">
                <a:moveTo>
                  <a:pt x="0" y="0"/>
                </a:moveTo>
                <a:lnTo>
                  <a:pt x="1271430" y="0"/>
                </a:lnTo>
                <a:lnTo>
                  <a:pt x="1271430" y="1266483"/>
                </a:lnTo>
                <a:lnTo>
                  <a:pt x="0" y="1266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sz="1500"/>
          </a:p>
        </p:txBody>
      </p:sp>
      <p:sp>
        <p:nvSpPr>
          <p:cNvPr id="15" name="TextBox 15"/>
          <p:cNvSpPr txBox="1"/>
          <p:nvPr/>
        </p:nvSpPr>
        <p:spPr>
          <a:xfrm>
            <a:off x="2717487" y="5493619"/>
            <a:ext cx="3285195" cy="23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Analog 신호를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</a:t>
            </a: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대역으로 변환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31251" y="6873125"/>
            <a:ext cx="3245754" cy="23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 대역으로 변환된 성분을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시각화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31487" y="8317466"/>
            <a:ext cx="3245517" cy="23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3-Band(LPH, HPF, BPF)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필터링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61742" y="5603997"/>
            <a:ext cx="90003" cy="9000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779"/>
                </a:lnSpc>
              </a:pPr>
              <a:endParaRPr sz="15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1742" y="6978250"/>
            <a:ext cx="90003" cy="9000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779"/>
                </a:lnSpc>
              </a:pPr>
              <a:endParaRPr sz="15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1742" y="8442506"/>
            <a:ext cx="90003" cy="9000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779"/>
                </a:lnSpc>
              </a:pPr>
              <a:endParaRPr sz="150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6118" y="4314177"/>
            <a:ext cx="2258625" cy="457812"/>
            <a:chOff x="0" y="0"/>
            <a:chExt cx="3318227" cy="67258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318227" cy="672587"/>
              <a:chOff x="0" y="0"/>
              <a:chExt cx="342986" cy="6952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42986" cy="69521"/>
              </a:xfrm>
              <a:custGeom>
                <a:avLst/>
                <a:gdLst/>
                <a:ahLst/>
                <a:cxnLst/>
                <a:rect l="l" t="t" r="r" b="b"/>
                <a:pathLst>
                  <a:path w="342986" h="69521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sz="150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342986" cy="98096"/>
              </a:xfrm>
              <a:prstGeom prst="rect">
                <a:avLst/>
              </a:prstGeom>
            </p:spPr>
            <p:txBody>
              <a:bodyPr lIns="46104" tIns="46104" rIns="46104" bIns="46104" rtlCol="0" anchor="ctr"/>
              <a:lstStyle/>
              <a:p>
                <a:pPr algn="ctr">
                  <a:lnSpc>
                    <a:spcPts val="1779"/>
                  </a:lnSpc>
                  <a:spcBef>
                    <a:spcPct val="0"/>
                  </a:spcBef>
                </a:pPr>
                <a:endParaRPr sz="1500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24071" y="131612"/>
              <a:ext cx="3070083" cy="347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2"/>
                </a:lnSpc>
                <a:spcBef>
                  <a:spcPct val="0"/>
                </a:spcBef>
              </a:pPr>
              <a:r>
                <a:rPr lang="en-US" sz="1451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구현 기능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033" y="432397"/>
            <a:ext cx="6199213" cy="9039965"/>
            <a:chOff x="0" y="0"/>
            <a:chExt cx="2447938" cy="35696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7938" cy="3569691"/>
            </a:xfrm>
            <a:custGeom>
              <a:avLst/>
              <a:gdLst/>
              <a:ahLst/>
              <a:cxnLst/>
              <a:rect l="l" t="t" r="r" b="b"/>
              <a:pathLst>
                <a:path w="2447938" h="3569691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906"/>
                </a:lnSpc>
              </a:pPr>
              <a:endParaRPr sz="15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068" y="2932930"/>
            <a:ext cx="5488838" cy="4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“LG BootCamp </a:t>
            </a:r>
            <a:r>
              <a:rPr lang="en-US" sz="127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최초</a:t>
            </a: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(그리고 아마 마지막) C++로 OS Kernel작성!”</a:t>
            </a:r>
          </a:p>
          <a:p>
            <a:pPr algn="ctr">
              <a:lnSpc>
                <a:spcPts val="1779"/>
              </a:lnSpc>
              <a:spcBef>
                <a:spcPct val="0"/>
              </a:spcBef>
            </a:pPr>
            <a:r>
              <a:rPr lang="en-US" sz="127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OOP</a:t>
            </a: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한층 강력해진 Kernel을 만나보세요</a:t>
            </a:r>
          </a:p>
        </p:txBody>
      </p:sp>
      <p:sp>
        <p:nvSpPr>
          <p:cNvPr id="6" name="Freeform 6"/>
          <p:cNvSpPr/>
          <p:nvPr/>
        </p:nvSpPr>
        <p:spPr>
          <a:xfrm>
            <a:off x="1148254" y="7834460"/>
            <a:ext cx="1169965" cy="1179105"/>
          </a:xfrm>
          <a:custGeom>
            <a:avLst/>
            <a:gdLst/>
            <a:ahLst/>
            <a:cxnLst/>
            <a:rect l="l" t="t" r="r" b="b"/>
            <a:pathLst>
              <a:path w="1289128" h="1299199">
                <a:moveTo>
                  <a:pt x="0" y="0"/>
                </a:moveTo>
                <a:lnTo>
                  <a:pt x="1289127" y="0"/>
                </a:lnTo>
                <a:lnTo>
                  <a:pt x="1289127" y="1299199"/>
                </a:lnTo>
                <a:lnTo>
                  <a:pt x="0" y="12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1500"/>
          </a:p>
        </p:txBody>
      </p:sp>
      <p:sp>
        <p:nvSpPr>
          <p:cNvPr id="7" name="Freeform 7"/>
          <p:cNvSpPr/>
          <p:nvPr/>
        </p:nvSpPr>
        <p:spPr>
          <a:xfrm>
            <a:off x="1162835" y="4997756"/>
            <a:ext cx="1169965" cy="1169965"/>
          </a:xfrm>
          <a:custGeom>
            <a:avLst/>
            <a:gdLst/>
            <a:ahLst/>
            <a:cxnLst/>
            <a:rect l="l" t="t" r="r" b="b"/>
            <a:pathLst>
              <a:path w="1289128" h="1289128">
                <a:moveTo>
                  <a:pt x="0" y="0"/>
                </a:moveTo>
                <a:lnTo>
                  <a:pt x="1289128" y="0"/>
                </a:lnTo>
                <a:lnTo>
                  <a:pt x="1289128" y="1289127"/>
                </a:lnTo>
                <a:lnTo>
                  <a:pt x="0" y="128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Freeform 8"/>
          <p:cNvSpPr/>
          <p:nvPr/>
        </p:nvSpPr>
        <p:spPr>
          <a:xfrm>
            <a:off x="1148254" y="6392477"/>
            <a:ext cx="1184546" cy="1184546"/>
          </a:xfrm>
          <a:custGeom>
            <a:avLst/>
            <a:gdLst/>
            <a:ahLst/>
            <a:cxnLst/>
            <a:rect l="l" t="t" r="r" b="b"/>
            <a:pathLst>
              <a:path w="1305194" h="1305194">
                <a:moveTo>
                  <a:pt x="0" y="0"/>
                </a:moveTo>
                <a:lnTo>
                  <a:pt x="1305194" y="0"/>
                </a:lnTo>
                <a:lnTo>
                  <a:pt x="1305194" y="1305194"/>
                </a:lnTo>
                <a:lnTo>
                  <a:pt x="0" y="130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sz="1500"/>
          </a:p>
        </p:txBody>
      </p:sp>
      <p:sp>
        <p:nvSpPr>
          <p:cNvPr id="9" name="TextBox 9"/>
          <p:cNvSpPr txBox="1"/>
          <p:nvPr/>
        </p:nvSpPr>
        <p:spPr>
          <a:xfrm>
            <a:off x="2501888" y="7880559"/>
            <a:ext cx="3646719" cy="100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모두가 탐내는 LCD 자원을 보호하는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GateKeeper</a:t>
            </a: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!  LCD에 대한 요청은 GateKeeper의 메일함(Queue)에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넣어주시면 알아서 해드립니다."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01888" y="6460264"/>
            <a:ext cx="3646719" cy="100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DSP 작업 중 입력, 처리, 출력 모두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동일한 메모리를 참조하는데, 만약 중간에 누군가 이 메모리를 방해한다면?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그럴 땐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Mutex</a:t>
            </a: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안전하게 보호하세요.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01888" y="5039970"/>
            <a:ext cx="3646719" cy="100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어떤 작업이 많고 상태가 복잡해도 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걱정 마세요!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TaskManager</a:t>
            </a: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만 있으면, 작업 상태별, 지연 원인별로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효율적으로 관리할 수 있습니다.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94404" y="1011177"/>
            <a:ext cx="4873070" cy="1343798"/>
            <a:chOff x="0" y="0"/>
            <a:chExt cx="7159202" cy="197422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39970" cy="204064"/>
              </a:xfrm>
              <a:custGeom>
                <a:avLst/>
                <a:gdLst/>
                <a:ahLst/>
                <a:cxnLst/>
                <a:rect l="l" t="t" r="r" b="b"/>
                <a:pathLst>
                  <a:path w="739970" h="204064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sz="150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lIns="46104" tIns="46104" rIns="46104" bIns="46104" rtlCol="0" anchor="ctr"/>
              <a:lstStyle/>
              <a:p>
                <a:pPr algn="ctr">
                  <a:lnSpc>
                    <a:spcPts val="1779"/>
                  </a:lnSpc>
                  <a:spcBef>
                    <a:spcPct val="0"/>
                  </a:spcBef>
                </a:pPr>
                <a:endParaRPr sz="150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42" y="593623"/>
              <a:ext cx="7158860" cy="711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6"/>
                </a:lnSpc>
                <a:spcBef>
                  <a:spcPct val="0"/>
                </a:spcBef>
              </a:pPr>
              <a:r>
                <a:rPr lang="en-US" sz="2904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994118" y="4010251"/>
            <a:ext cx="4872837" cy="0"/>
          </a:xfrm>
          <a:prstGeom prst="line">
            <a:avLst/>
          </a:prstGeom>
          <a:ln w="9525" cap="flat">
            <a:solidFill>
              <a:srgbClr val="5E6C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500"/>
          </a:p>
        </p:txBody>
      </p:sp>
      <p:grpSp>
        <p:nvGrpSpPr>
          <p:cNvPr id="18" name="Group 18"/>
          <p:cNvGrpSpPr/>
          <p:nvPr/>
        </p:nvGrpSpPr>
        <p:grpSpPr>
          <a:xfrm>
            <a:off x="686118" y="4314177"/>
            <a:ext cx="2258625" cy="457812"/>
            <a:chOff x="0" y="0"/>
            <a:chExt cx="3318227" cy="67258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318227" cy="672587"/>
              <a:chOff x="0" y="0"/>
              <a:chExt cx="342986" cy="6952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42986" cy="69521"/>
              </a:xfrm>
              <a:custGeom>
                <a:avLst/>
                <a:gdLst/>
                <a:ahLst/>
                <a:cxnLst/>
                <a:rect l="l" t="t" r="r" b="b"/>
                <a:pathLst>
                  <a:path w="342986" h="69521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sz="150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342986" cy="98096"/>
              </a:xfrm>
              <a:prstGeom prst="rect">
                <a:avLst/>
              </a:prstGeom>
            </p:spPr>
            <p:txBody>
              <a:bodyPr lIns="46104" tIns="46104" rIns="46104" bIns="46104" rtlCol="0" anchor="ctr"/>
              <a:lstStyle/>
              <a:p>
                <a:pPr algn="ctr">
                  <a:lnSpc>
                    <a:spcPts val="1779"/>
                  </a:lnSpc>
                  <a:spcBef>
                    <a:spcPct val="0"/>
                  </a:spcBef>
                </a:pPr>
                <a:endParaRPr sz="1500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24071" y="131612"/>
              <a:ext cx="3070083" cy="347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2"/>
                </a:lnSpc>
                <a:spcBef>
                  <a:spcPct val="0"/>
                </a:spcBef>
              </a:pPr>
              <a:r>
                <a:rPr lang="en-US" sz="1451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Kernel Components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1742" y="5603997"/>
            <a:ext cx="90003" cy="9000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779"/>
                </a:lnSpc>
              </a:pPr>
              <a:endParaRPr sz="15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1742" y="6984750"/>
            <a:ext cx="90003" cy="9000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779"/>
                </a:lnSpc>
              </a:pPr>
              <a:endParaRPr sz="150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61742" y="8442506"/>
            <a:ext cx="90003" cy="9000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779"/>
                </a:lnSpc>
              </a:pPr>
              <a:endParaRPr sz="15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033" y="432397"/>
            <a:ext cx="6199213" cy="9039965"/>
            <a:chOff x="0" y="0"/>
            <a:chExt cx="2447938" cy="35696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7938" cy="3569691"/>
            </a:xfrm>
            <a:custGeom>
              <a:avLst/>
              <a:gdLst/>
              <a:ahLst/>
              <a:cxnLst/>
              <a:rect l="l" t="t" r="r" b="b"/>
              <a:pathLst>
                <a:path w="2447938" h="3569691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906"/>
                </a:lnSpc>
              </a:pPr>
              <a:endParaRPr sz="1500"/>
            </a:p>
          </p:txBody>
        </p:sp>
      </p:grpSp>
      <p:sp>
        <p:nvSpPr>
          <p:cNvPr id="5" name="Freeform 5"/>
          <p:cNvSpPr/>
          <p:nvPr/>
        </p:nvSpPr>
        <p:spPr>
          <a:xfrm>
            <a:off x="1174188" y="5045866"/>
            <a:ext cx="1116261" cy="1116261"/>
          </a:xfrm>
          <a:custGeom>
            <a:avLst/>
            <a:gdLst/>
            <a:ahLst/>
            <a:cxnLst/>
            <a:rect l="l" t="t" r="r" b="b"/>
            <a:pathLst>
              <a:path w="1229954" h="1229954">
                <a:moveTo>
                  <a:pt x="0" y="0"/>
                </a:moveTo>
                <a:lnTo>
                  <a:pt x="1229953" y="0"/>
                </a:lnTo>
                <a:lnTo>
                  <a:pt x="1229953" y="1229953"/>
                </a:lnTo>
                <a:lnTo>
                  <a:pt x="0" y="122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Freeform 6"/>
          <p:cNvSpPr/>
          <p:nvPr/>
        </p:nvSpPr>
        <p:spPr>
          <a:xfrm>
            <a:off x="1208863" y="6496073"/>
            <a:ext cx="1081585" cy="1081585"/>
          </a:xfrm>
          <a:custGeom>
            <a:avLst/>
            <a:gdLst/>
            <a:ahLst/>
            <a:cxnLst/>
            <a:rect l="l" t="t" r="r" b="b"/>
            <a:pathLst>
              <a:path w="1191746" h="1191746">
                <a:moveTo>
                  <a:pt x="0" y="0"/>
                </a:moveTo>
                <a:lnTo>
                  <a:pt x="1191746" y="0"/>
                </a:lnTo>
                <a:lnTo>
                  <a:pt x="1191746" y="1191746"/>
                </a:lnTo>
                <a:lnTo>
                  <a:pt x="0" y="119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sz="1500"/>
          </a:p>
        </p:txBody>
      </p:sp>
      <p:sp>
        <p:nvSpPr>
          <p:cNvPr id="7" name="Freeform 7"/>
          <p:cNvSpPr/>
          <p:nvPr/>
        </p:nvSpPr>
        <p:spPr>
          <a:xfrm>
            <a:off x="1174188" y="7911604"/>
            <a:ext cx="1116261" cy="1116261"/>
          </a:xfrm>
          <a:custGeom>
            <a:avLst/>
            <a:gdLst/>
            <a:ahLst/>
            <a:cxnLst/>
            <a:rect l="l" t="t" r="r" b="b"/>
            <a:pathLst>
              <a:path w="1229954" h="1229954">
                <a:moveTo>
                  <a:pt x="0" y="0"/>
                </a:moveTo>
                <a:lnTo>
                  <a:pt x="1229953" y="0"/>
                </a:lnTo>
                <a:lnTo>
                  <a:pt x="1229953" y="1229954"/>
                </a:lnTo>
                <a:lnTo>
                  <a:pt x="0" y="122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sz="1500"/>
          </a:p>
        </p:txBody>
      </p:sp>
      <p:grpSp>
        <p:nvGrpSpPr>
          <p:cNvPr id="8" name="Group 8"/>
          <p:cNvGrpSpPr/>
          <p:nvPr/>
        </p:nvGrpSpPr>
        <p:grpSpPr>
          <a:xfrm>
            <a:off x="994404" y="1011177"/>
            <a:ext cx="4873070" cy="1343798"/>
            <a:chOff x="0" y="0"/>
            <a:chExt cx="7159202" cy="197422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9970" cy="204064"/>
              </a:xfrm>
              <a:custGeom>
                <a:avLst/>
                <a:gdLst/>
                <a:ahLst/>
                <a:cxnLst/>
                <a:rect l="l" t="t" r="r" b="b"/>
                <a:pathLst>
                  <a:path w="739970" h="204064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sz="150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lIns="46104" tIns="46104" rIns="46104" bIns="46104" rtlCol="0" anchor="ctr"/>
              <a:lstStyle/>
              <a:p>
                <a:pPr algn="ctr">
                  <a:lnSpc>
                    <a:spcPts val="1779"/>
                  </a:lnSpc>
                  <a:spcBef>
                    <a:spcPct val="0"/>
                  </a:spcBef>
                </a:pPr>
                <a:endParaRPr sz="150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42" y="593623"/>
              <a:ext cx="7158860" cy="711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6"/>
                </a:lnSpc>
                <a:spcBef>
                  <a:spcPct val="0"/>
                </a:spcBef>
              </a:pPr>
              <a:r>
                <a:rPr lang="en-US" sz="2904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994118" y="4010251"/>
            <a:ext cx="4872837" cy="0"/>
          </a:xfrm>
          <a:prstGeom prst="line">
            <a:avLst/>
          </a:prstGeom>
          <a:ln w="9525" cap="flat">
            <a:solidFill>
              <a:srgbClr val="5E6C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TextBox 14"/>
          <p:cNvSpPr txBox="1"/>
          <p:nvPr/>
        </p:nvSpPr>
        <p:spPr>
          <a:xfrm>
            <a:off x="699862" y="2695206"/>
            <a:ext cx="5488838" cy="90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"실시간 주파수 분석 및 필터링 가능한 우리 제품은 </a:t>
            </a:r>
          </a:p>
          <a:p>
            <a:pPr algn="ctr">
              <a:lnSpc>
                <a:spcPts val="1779"/>
              </a:lnSpc>
            </a:pP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FPU없이 제작하여 더욱 </a:t>
            </a:r>
            <a:r>
              <a:rPr lang="en-US" sz="127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</a:t>
            </a: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합니다.”</a:t>
            </a:r>
          </a:p>
          <a:p>
            <a:pPr algn="ctr">
              <a:lnSpc>
                <a:spcPts val="1779"/>
              </a:lnSpc>
            </a:pPr>
            <a:r>
              <a:rPr lang="en-US" sz="127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맞춤 제작 </a:t>
            </a: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 기능을 통해, 개인의 취향과 환경에</a:t>
            </a:r>
          </a:p>
          <a:p>
            <a:pPr algn="ctr">
              <a:lnSpc>
                <a:spcPts val="1779"/>
              </a:lnSpc>
              <a:spcBef>
                <a:spcPct val="0"/>
              </a:spcBef>
            </a:pPr>
            <a:r>
              <a:rPr lang="en-US" sz="1271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최적화된 오디오 성능을 경험해 보세요!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0474" y="5194668"/>
            <a:ext cx="3954481" cy="74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</a:t>
            </a: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최적화시킨 자사의 필터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레시피로 고객 맞춤형 EQ 제공가능!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고객의 Signal을 더욱 특별하게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18218" y="6605144"/>
            <a:ext cx="3856841" cy="74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선호에 맞춰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IIR</a:t>
            </a: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또는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FIR</a:t>
            </a: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필터를 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자유롭게 선택! 최적의 Signal을 위해,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원하는 방식으로 필터링을 제공합니다!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59774" y="8058111"/>
            <a:ext cx="3618732" cy="74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CMSIS-DSP에서 영감을 받아 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FPU 없이도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놀라운</a:t>
            </a: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145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속도</a:t>
            </a: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신호처리 가능!</a:t>
            </a:r>
          </a:p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저렴한 가격으로 경험해보세요!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61742" y="5603997"/>
            <a:ext cx="90003" cy="9000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779"/>
                </a:lnSpc>
              </a:pPr>
              <a:endParaRPr sz="15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1742" y="6978250"/>
            <a:ext cx="90003" cy="9000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779"/>
                </a:lnSpc>
              </a:pPr>
              <a:endParaRPr sz="15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1742" y="8442506"/>
            <a:ext cx="90003" cy="9000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104" tIns="46104" rIns="46104" bIns="46104" rtlCol="0" anchor="ctr"/>
            <a:lstStyle/>
            <a:p>
              <a:pPr algn="ctr">
                <a:lnSpc>
                  <a:spcPts val="1779"/>
                </a:lnSpc>
              </a:pPr>
              <a:endParaRPr sz="150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6118" y="4314177"/>
            <a:ext cx="2258625" cy="457812"/>
            <a:chOff x="0" y="0"/>
            <a:chExt cx="3318227" cy="67258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318227" cy="672587"/>
              <a:chOff x="0" y="0"/>
              <a:chExt cx="342986" cy="6952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42986" cy="69521"/>
              </a:xfrm>
              <a:custGeom>
                <a:avLst/>
                <a:gdLst/>
                <a:ahLst/>
                <a:cxnLst/>
                <a:rect l="l" t="t" r="r" b="b"/>
                <a:pathLst>
                  <a:path w="342986" h="69521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sz="150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342986" cy="98096"/>
              </a:xfrm>
              <a:prstGeom prst="rect">
                <a:avLst/>
              </a:prstGeom>
            </p:spPr>
            <p:txBody>
              <a:bodyPr lIns="46104" tIns="46104" rIns="46104" bIns="46104" rtlCol="0" anchor="ctr"/>
              <a:lstStyle/>
              <a:p>
                <a:pPr algn="ctr">
                  <a:lnSpc>
                    <a:spcPts val="1779"/>
                  </a:lnSpc>
                  <a:spcBef>
                    <a:spcPct val="0"/>
                  </a:spcBef>
                </a:pPr>
                <a:endParaRPr sz="1500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24071" y="131612"/>
              <a:ext cx="3070083" cy="347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2"/>
                </a:lnSpc>
                <a:spcBef>
                  <a:spcPct val="0"/>
                </a:spcBef>
              </a:pPr>
              <a:r>
                <a:rPr lang="en-US" sz="1451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App Components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Macintosh PowerPoint</Application>
  <PresentationFormat>A4 용지(210x297mm)</PresentationFormat>
  <Paragraphs>35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윤고딕 Bold</vt:lpstr>
      <vt:lpstr>Arial</vt:lpstr>
      <vt:lpstr>윤고딕 Semi-Bold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올리브색 베이지색 심플한 깔끔한 공사 안내 전단지</dc:title>
  <cp:lastModifiedBy>이승종/임베디드시스템공학과</cp:lastModifiedBy>
  <cp:revision>2</cp:revision>
  <dcterms:created xsi:type="dcterms:W3CDTF">2006-08-16T00:00:00Z</dcterms:created>
  <dcterms:modified xsi:type="dcterms:W3CDTF">2025-03-19T07:27:09Z</dcterms:modified>
  <dc:identifier>DAGiDuCN66Q</dc:identifier>
</cp:coreProperties>
</file>